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ileron" panose="020B0604020202020204" charset="0"/>
      <p:regular r:id="rId11"/>
    </p:embeddedFont>
    <p:embeddedFont>
      <p:font typeface="Aileron Bold" panose="020B0604020202020204" charset="0"/>
      <p:regular r:id="rId12"/>
    </p:embeddedFont>
    <p:embeddedFont>
      <p:font typeface="League Spartan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37" autoAdjust="0"/>
  </p:normalViewPr>
  <p:slideViewPr>
    <p:cSldViewPr>
      <p:cViewPr varScale="1">
        <p:scale>
          <a:sx n="73" d="100"/>
          <a:sy n="73" d="100"/>
        </p:scale>
        <p:origin x="5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TIPO</a:t>
            </a:r>
            <a:r>
              <a:rPr lang="en-US" b="1" baseline="0" dirty="0"/>
              <a:t> DE VIOLENCIA</a:t>
            </a:r>
          </a:p>
        </c:rich>
      </c:tx>
      <c:layout>
        <c:manualLayout>
          <c:xMode val="edge"/>
          <c:yMode val="edge"/>
          <c:x val="0.40865621457081186"/>
          <c:y val="1.5497425802543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0.20127910046747116"/>
          <c:y val="5.3542274052478127E-2"/>
          <c:w val="0.59744187671807292"/>
          <c:h val="0.8830992171896879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TIPO DE VIOLENCIA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C8-4140-A93C-FF04F92A005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BC8-4140-A93C-FF04F92A005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C8-4140-A93C-FF04F92A005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BC8-4140-A93C-FF04F92A0057}"/>
              </c:ext>
            </c:extLst>
          </c:dPt>
          <c:cat>
            <c:strRef>
              <c:f>Hoja1!$A$2:$A$4</c:f>
              <c:strCache>
                <c:ptCount val="3"/>
                <c:pt idx="0">
                  <c:v>VIOLENCIA FÍSICA</c:v>
                </c:pt>
                <c:pt idx="1">
                  <c:v>VIOLENCIA ECONÓMICA</c:v>
                </c:pt>
                <c:pt idx="2">
                  <c:v>PSICOLÓGICA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B5-4E63-82AC-8ECDBD6EDE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s-MX"/>
          </a:p>
        </c:txPr>
      </c:legendEntry>
      <c:layout>
        <c:manualLayout>
          <c:xMode val="edge"/>
          <c:yMode val="edge"/>
          <c:x val="0.13544565065461495"/>
          <c:y val="0.91463332757386517"/>
          <c:w val="0.77473240770939134"/>
          <c:h val="8.53666724261348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 descr="Texto  Descripción generada automáticamente"/>
          <p:cNvSpPr/>
          <p:nvPr/>
        </p:nvSpPr>
        <p:spPr>
          <a:xfrm>
            <a:off x="0" y="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" name="Freeform 3" descr="Texto  Descripción generada automáticamente"/>
          <p:cNvSpPr/>
          <p:nvPr/>
        </p:nvSpPr>
        <p:spPr>
          <a:xfrm>
            <a:off x="2622888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" name="Freeform 4" descr="Texto  Descripción generada automáticamente"/>
          <p:cNvSpPr/>
          <p:nvPr/>
        </p:nvSpPr>
        <p:spPr>
          <a:xfrm>
            <a:off x="13145882" y="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5" name="Freeform 5" descr="Texto  Descripción generada automáticamente"/>
          <p:cNvSpPr/>
          <p:nvPr/>
        </p:nvSpPr>
        <p:spPr>
          <a:xfrm>
            <a:off x="7832556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6" name="Freeform 6" descr="Texto  Descripción generada automáticamente"/>
          <p:cNvSpPr/>
          <p:nvPr/>
        </p:nvSpPr>
        <p:spPr>
          <a:xfrm>
            <a:off x="10455444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 descr="Texto  Descripción generada automáticamente"/>
          <p:cNvSpPr/>
          <p:nvPr/>
        </p:nvSpPr>
        <p:spPr>
          <a:xfrm>
            <a:off x="5274095" y="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 descr="Texto  Descripción generada automáticamente"/>
          <p:cNvSpPr/>
          <p:nvPr/>
        </p:nvSpPr>
        <p:spPr>
          <a:xfrm>
            <a:off x="15947856" y="789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Freeform 9" descr="Texto  Descripción generada automáticamente"/>
          <p:cNvSpPr/>
          <p:nvPr/>
        </p:nvSpPr>
        <p:spPr>
          <a:xfrm>
            <a:off x="0" y="150618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0" name="Freeform 10" descr="Texto  Descripción generada automáticamente"/>
          <p:cNvSpPr/>
          <p:nvPr/>
        </p:nvSpPr>
        <p:spPr>
          <a:xfrm>
            <a:off x="0" y="301237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1" name="Freeform 11" descr="Texto  Descripción generada automáticamente"/>
          <p:cNvSpPr/>
          <p:nvPr/>
        </p:nvSpPr>
        <p:spPr>
          <a:xfrm>
            <a:off x="0" y="451855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2" name="Freeform 12" descr="Texto  Descripción generada automáticamente"/>
          <p:cNvSpPr/>
          <p:nvPr/>
        </p:nvSpPr>
        <p:spPr>
          <a:xfrm>
            <a:off x="0" y="6024744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3" name="Freeform 13" descr="Texto  Descripción generada automáticamente"/>
          <p:cNvSpPr/>
          <p:nvPr/>
        </p:nvSpPr>
        <p:spPr>
          <a:xfrm>
            <a:off x="0" y="753093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4" name="Freeform 14" descr="Texto  Descripción generada automáticamente"/>
          <p:cNvSpPr/>
          <p:nvPr/>
        </p:nvSpPr>
        <p:spPr>
          <a:xfrm>
            <a:off x="0" y="903711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5" name="Freeform 15" descr="Texto  Descripción generada automáticamente"/>
          <p:cNvSpPr/>
          <p:nvPr/>
        </p:nvSpPr>
        <p:spPr>
          <a:xfrm>
            <a:off x="2622888" y="166102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6" name="Freeform 16" descr="Texto  Descripción generada automáticamente"/>
          <p:cNvSpPr/>
          <p:nvPr/>
        </p:nvSpPr>
        <p:spPr>
          <a:xfrm>
            <a:off x="5245777" y="181586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7" name="Freeform 17" descr="Texto  Descripción generada automáticamente"/>
          <p:cNvSpPr/>
          <p:nvPr/>
        </p:nvSpPr>
        <p:spPr>
          <a:xfrm>
            <a:off x="7925301" y="181586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8" name="Freeform 18" descr="Texto  Descripción generada automáticamente"/>
          <p:cNvSpPr/>
          <p:nvPr/>
        </p:nvSpPr>
        <p:spPr>
          <a:xfrm>
            <a:off x="10268203" y="168213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9" name="Freeform 19" descr="Texto  Descripción generada automáticamente"/>
          <p:cNvSpPr/>
          <p:nvPr/>
        </p:nvSpPr>
        <p:spPr>
          <a:xfrm>
            <a:off x="12891091" y="168213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0" name="Freeform 20" descr="Texto  Descripción generada automáticamente"/>
          <p:cNvSpPr/>
          <p:nvPr/>
        </p:nvSpPr>
        <p:spPr>
          <a:xfrm>
            <a:off x="15740829" y="181586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1" name="Freeform 21" descr="Texto  Descripción generada automáticamente"/>
          <p:cNvSpPr/>
          <p:nvPr/>
        </p:nvSpPr>
        <p:spPr>
          <a:xfrm>
            <a:off x="2622888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2" name="Freeform 22" descr="Texto  Descripción generada automáticamente"/>
          <p:cNvSpPr/>
          <p:nvPr/>
        </p:nvSpPr>
        <p:spPr>
          <a:xfrm>
            <a:off x="5302413" y="318832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3" name="Freeform 23" descr="Texto  Descripción generada automáticamente"/>
          <p:cNvSpPr/>
          <p:nvPr/>
        </p:nvSpPr>
        <p:spPr>
          <a:xfrm>
            <a:off x="2679525" y="451855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4" name="Freeform 24" descr="Texto  Descripción generada automáticamente"/>
          <p:cNvSpPr/>
          <p:nvPr/>
        </p:nvSpPr>
        <p:spPr>
          <a:xfrm>
            <a:off x="2679525" y="598746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5" name="Freeform 25" descr="Texto  Descripción generada automáticamente"/>
          <p:cNvSpPr/>
          <p:nvPr/>
        </p:nvSpPr>
        <p:spPr>
          <a:xfrm>
            <a:off x="2679525" y="7472544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6" name="Freeform 26" descr="Texto  Descripción generada automáticamente"/>
          <p:cNvSpPr/>
          <p:nvPr/>
        </p:nvSpPr>
        <p:spPr>
          <a:xfrm>
            <a:off x="2679525" y="897873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7" name="Freeform 27" descr="Texto  Descripción generada automáticamente"/>
          <p:cNvSpPr/>
          <p:nvPr/>
        </p:nvSpPr>
        <p:spPr>
          <a:xfrm>
            <a:off x="5302413" y="469450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8" name="Freeform 28" descr="Texto  Descripción generada automáticamente"/>
          <p:cNvSpPr/>
          <p:nvPr/>
        </p:nvSpPr>
        <p:spPr>
          <a:xfrm>
            <a:off x="5302413" y="6200694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9" name="Freeform 29" descr="Texto  Descripción generada automáticamente"/>
          <p:cNvSpPr/>
          <p:nvPr/>
        </p:nvSpPr>
        <p:spPr>
          <a:xfrm>
            <a:off x="5302413" y="770688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0" name="Freeform 30" descr="Texto  Descripción generada automáticamente"/>
          <p:cNvSpPr/>
          <p:nvPr/>
        </p:nvSpPr>
        <p:spPr>
          <a:xfrm>
            <a:off x="5302413" y="9213066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1" name="Freeform 31" descr="Texto  Descripción generada automáticamente"/>
          <p:cNvSpPr/>
          <p:nvPr/>
        </p:nvSpPr>
        <p:spPr>
          <a:xfrm>
            <a:off x="7925301" y="3167213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2" name="Freeform 32" descr="Texto  Descripción generada automáticamente"/>
          <p:cNvSpPr/>
          <p:nvPr/>
        </p:nvSpPr>
        <p:spPr>
          <a:xfrm>
            <a:off x="10691065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3" name="Freeform 33" descr="Texto  Descripción generada automáticamente"/>
          <p:cNvSpPr/>
          <p:nvPr/>
        </p:nvSpPr>
        <p:spPr>
          <a:xfrm>
            <a:off x="13324968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4" name="Freeform 34" descr="Texto  Descripción generada automáticamente"/>
          <p:cNvSpPr/>
          <p:nvPr/>
        </p:nvSpPr>
        <p:spPr>
          <a:xfrm>
            <a:off x="15947856" y="3033482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5" name="Freeform 35" descr="Texto  Descripción generada automáticamente"/>
          <p:cNvSpPr/>
          <p:nvPr/>
        </p:nvSpPr>
        <p:spPr>
          <a:xfrm>
            <a:off x="7925301" y="4694508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6" name="Freeform 36" descr="Texto  Descripción generada automáticamente"/>
          <p:cNvSpPr/>
          <p:nvPr/>
        </p:nvSpPr>
        <p:spPr>
          <a:xfrm>
            <a:off x="10605340" y="4673399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7" name="Freeform 37" descr="Texto  Descripción generada automáticamente"/>
          <p:cNvSpPr/>
          <p:nvPr/>
        </p:nvSpPr>
        <p:spPr>
          <a:xfrm>
            <a:off x="13285378" y="4652289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8" name="Freeform 38" descr="Texto  Descripción generada automáticamente"/>
          <p:cNvSpPr/>
          <p:nvPr/>
        </p:nvSpPr>
        <p:spPr>
          <a:xfrm>
            <a:off x="15965416" y="4631179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9" name="Freeform 39" descr="Texto  Descripción generada automáticamente"/>
          <p:cNvSpPr/>
          <p:nvPr/>
        </p:nvSpPr>
        <p:spPr>
          <a:xfrm>
            <a:off x="7925301" y="617958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0" name="Freeform 40" descr="Texto  Descripción generada automáticamente"/>
          <p:cNvSpPr/>
          <p:nvPr/>
        </p:nvSpPr>
        <p:spPr>
          <a:xfrm>
            <a:off x="10548190" y="615847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1" name="Freeform 41" descr="Texto  Descripción generada automáticamente"/>
          <p:cNvSpPr/>
          <p:nvPr/>
        </p:nvSpPr>
        <p:spPr>
          <a:xfrm>
            <a:off x="13171078" y="613736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2" name="Freeform 42" descr="Texto  Descripción generada automáticamente"/>
          <p:cNvSpPr/>
          <p:nvPr/>
        </p:nvSpPr>
        <p:spPr>
          <a:xfrm>
            <a:off x="15793966" y="6116255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3" name="Freeform 43" descr="Texto  Descripción generada automáticamente"/>
          <p:cNvSpPr/>
          <p:nvPr/>
        </p:nvSpPr>
        <p:spPr>
          <a:xfrm>
            <a:off x="7973928" y="770482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4" name="Freeform 44" descr="Texto  Descripción generada automáticamente"/>
          <p:cNvSpPr/>
          <p:nvPr/>
        </p:nvSpPr>
        <p:spPr>
          <a:xfrm>
            <a:off x="10645443" y="770276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5" name="Freeform 45" descr="Texto  Descripción generada automáticamente"/>
          <p:cNvSpPr/>
          <p:nvPr/>
        </p:nvSpPr>
        <p:spPr>
          <a:xfrm>
            <a:off x="13316957" y="770070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6" name="Freeform 46" descr="Texto  Descripción generada automáticamente"/>
          <p:cNvSpPr/>
          <p:nvPr/>
        </p:nvSpPr>
        <p:spPr>
          <a:xfrm>
            <a:off x="15988472" y="769864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7" name="TextBox 47"/>
          <p:cNvSpPr txBox="1"/>
          <p:nvPr/>
        </p:nvSpPr>
        <p:spPr>
          <a:xfrm>
            <a:off x="1761892" y="2571811"/>
            <a:ext cx="14764215" cy="5474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6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DE NOVIEMBRE 2025 ÁREA JURÍDICA  </a:t>
            </a:r>
          </a:p>
        </p:txBody>
      </p:sp>
      <p:sp>
        <p:nvSpPr>
          <p:cNvPr id="48" name="Freeform 48" descr="Texto  Descripción generada automáticamente"/>
          <p:cNvSpPr/>
          <p:nvPr/>
        </p:nvSpPr>
        <p:spPr>
          <a:xfrm>
            <a:off x="8068176" y="9258300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9" name="Freeform 49" descr="Texto  Descripción generada automáticamente"/>
          <p:cNvSpPr/>
          <p:nvPr/>
        </p:nvSpPr>
        <p:spPr>
          <a:xfrm>
            <a:off x="10862515" y="918866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50" name="Freeform 50" descr="Texto  Descripción generada automáticamente"/>
          <p:cNvSpPr/>
          <p:nvPr/>
        </p:nvSpPr>
        <p:spPr>
          <a:xfrm>
            <a:off x="13656853" y="926403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51" name="Freeform 51" descr="Texto  Descripción generada automáticamente"/>
          <p:cNvSpPr/>
          <p:nvPr/>
        </p:nvSpPr>
        <p:spPr>
          <a:xfrm>
            <a:off x="16279741" y="9070241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4302884" y="1317313"/>
            <a:ext cx="9682232" cy="8835855"/>
            <a:chOff x="0" y="-76200"/>
            <a:chExt cx="12909643" cy="11781140"/>
          </a:xfrm>
        </p:grpSpPr>
        <p:sp>
          <p:nvSpPr>
            <p:cNvPr id="4" name="TextBox 4"/>
            <p:cNvSpPr txBox="1"/>
            <p:nvPr/>
          </p:nvSpPr>
          <p:spPr>
            <a:xfrm>
              <a:off x="1337155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16-30 </a:t>
              </a:r>
              <a:r>
                <a:rPr lang="en-US" sz="1993" spc="137" dirty="0" err="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años</a:t>
              </a:r>
              <a:endParaRPr lang="en-US" sz="1993" spc="137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3733041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31-40 años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6128927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41-50 años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8525016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51-60 años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0920699" y="11205734"/>
              <a:ext cx="1988944" cy="49920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29"/>
                </a:lnSpc>
              </a:pPr>
              <a:r>
                <a:rPr lang="en-US" sz="1993" spc="13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61-74 años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0133401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3198862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4354591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5510320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6666049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7821778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8977507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16" name="AutoShape 16"/>
            <p:cNvSpPr/>
            <p:nvPr/>
          </p:nvSpPr>
          <p:spPr>
            <a:xfrm rot="-5400000">
              <a:off x="-2465964" y="5302001"/>
              <a:ext cx="9505276" cy="828481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7" name="AutoShape 17"/>
            <p:cNvSpPr/>
            <p:nvPr/>
          </p:nvSpPr>
          <p:spPr>
            <a:xfrm rot="16200000">
              <a:off x="1607145" y="9396625"/>
              <a:ext cx="1360619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8" name="AutoShape 18"/>
            <p:cNvSpPr/>
            <p:nvPr/>
          </p:nvSpPr>
          <p:spPr>
            <a:xfrm rot="-5400000">
              <a:off x="-25125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9" name="AutoShape 19"/>
            <p:cNvSpPr/>
            <p:nvPr/>
          </p:nvSpPr>
          <p:spPr>
            <a:xfrm rot="16200000">
              <a:off x="4078016" y="9469633"/>
              <a:ext cx="1298995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0" name="AutoShape 20"/>
            <p:cNvSpPr/>
            <p:nvPr/>
          </p:nvSpPr>
          <p:spPr>
            <a:xfrm rot="-5400000">
              <a:off x="2370761" y="5345395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2" name="AutoShape 22"/>
            <p:cNvSpPr/>
            <p:nvPr/>
          </p:nvSpPr>
          <p:spPr>
            <a:xfrm rot="16200000">
              <a:off x="7127632" y="5329497"/>
              <a:ext cx="9505276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4" name="AutoShape 24"/>
            <p:cNvSpPr/>
            <p:nvPr/>
          </p:nvSpPr>
          <p:spPr>
            <a:xfrm rot="-5400000">
              <a:off x="4758699" y="5337447"/>
              <a:ext cx="9521171" cy="74169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2043133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7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1943328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4321763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636923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9013719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1509422" y="-76200"/>
              <a:ext cx="776596" cy="56904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887403"/>
              <a:ext cx="776596" cy="5525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78"/>
                </a:lnSpc>
              </a:pPr>
              <a:r>
                <a:rPr lang="en-US" sz="2404" spc="2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id="21" name="AutoShape 19">
              <a:extLst>
                <a:ext uri="{FF2B5EF4-FFF2-40B4-BE49-F238E27FC236}">
                  <a16:creationId xmlns:a16="http://schemas.microsoft.com/office/drawing/2014/main" id="{15B5749F-BC9B-AD49-240C-00C3ADF98C39}"/>
                </a:ext>
              </a:extLst>
            </p:cNvPr>
            <p:cNvSpPr/>
            <p:nvPr/>
          </p:nvSpPr>
          <p:spPr>
            <a:xfrm rot="16200000">
              <a:off x="6473902" y="9427437"/>
              <a:ext cx="1298995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3" name="AutoShape 19">
              <a:extLst>
                <a:ext uri="{FF2B5EF4-FFF2-40B4-BE49-F238E27FC236}">
                  <a16:creationId xmlns:a16="http://schemas.microsoft.com/office/drawing/2014/main" id="{239D8278-134B-EB7E-E8F3-A78EC497F6A2}"/>
                </a:ext>
              </a:extLst>
            </p:cNvPr>
            <p:cNvSpPr/>
            <p:nvPr/>
          </p:nvSpPr>
          <p:spPr>
            <a:xfrm rot="16200000">
              <a:off x="8869787" y="9365813"/>
              <a:ext cx="1298995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5" name="AutoShape 19">
              <a:extLst>
                <a:ext uri="{FF2B5EF4-FFF2-40B4-BE49-F238E27FC236}">
                  <a16:creationId xmlns:a16="http://schemas.microsoft.com/office/drawing/2014/main" id="{18FF07DB-9CEF-08EA-95B9-B4698436DABC}"/>
                </a:ext>
              </a:extLst>
            </p:cNvPr>
            <p:cNvSpPr/>
            <p:nvPr/>
          </p:nvSpPr>
          <p:spPr>
            <a:xfrm rot="16200000">
              <a:off x="11265671" y="9427436"/>
              <a:ext cx="1298995" cy="74169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517525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id="3" name="AutoShape 3"/>
          <p:cNvSpPr/>
          <p:nvPr/>
        </p:nvSpPr>
        <p:spPr>
          <a:xfrm>
            <a:off x="3496879" y="8330407"/>
            <a:ext cx="11082046" cy="14559"/>
          </a:xfrm>
          <a:prstGeom prst="rect">
            <a:avLst/>
          </a:prstGeom>
          <a:solidFill>
            <a:srgbClr val="191919">
              <a:alpha val="98824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4" name="TextBox 4"/>
          <p:cNvSpPr txBox="1"/>
          <p:nvPr/>
        </p:nvSpPr>
        <p:spPr>
          <a:xfrm>
            <a:off x="3139784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319659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04861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90075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875290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060505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45719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1430934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id="12" name="AutoShape 12"/>
          <p:cNvSpPr/>
          <p:nvPr/>
        </p:nvSpPr>
        <p:spPr>
          <a:xfrm rot="-5400000">
            <a:off x="8733283" y="-2894764"/>
            <a:ext cx="209895" cy="10703827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3" name="TextBox 13"/>
          <p:cNvSpPr txBox="1"/>
          <p:nvPr/>
        </p:nvSpPr>
        <p:spPr>
          <a:xfrm>
            <a:off x="3486317" y="1529545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 dirty="0" err="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Divorciada</a:t>
            </a:r>
            <a:endParaRPr lang="en-US" sz="2751" spc="189" dirty="0">
              <a:solidFill>
                <a:srgbClr val="FFFFFF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14" name="AutoShape 14"/>
          <p:cNvSpPr/>
          <p:nvPr/>
        </p:nvSpPr>
        <p:spPr>
          <a:xfrm rot="-5400000">
            <a:off x="8727571" y="-1253306"/>
            <a:ext cx="284693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5" name="AutoShape 15"/>
          <p:cNvSpPr/>
          <p:nvPr/>
        </p:nvSpPr>
        <p:spPr>
          <a:xfrm rot="-5400000">
            <a:off x="4154380" y="3335321"/>
            <a:ext cx="249116" cy="1427621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16" name="TextBox 16"/>
          <p:cNvSpPr txBox="1"/>
          <p:nvPr/>
        </p:nvSpPr>
        <p:spPr>
          <a:xfrm>
            <a:off x="3549690" y="3101918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Soltera</a:t>
            </a:r>
          </a:p>
        </p:txBody>
      </p:sp>
      <p:sp>
        <p:nvSpPr>
          <p:cNvPr id="17" name="AutoShape 17"/>
          <p:cNvSpPr/>
          <p:nvPr/>
        </p:nvSpPr>
        <p:spPr>
          <a:xfrm rot="-5400000">
            <a:off x="8714830" y="310683"/>
            <a:ext cx="289049" cy="10661579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8" name="AutoShape 18"/>
          <p:cNvSpPr/>
          <p:nvPr/>
        </p:nvSpPr>
        <p:spPr>
          <a:xfrm rot="-5400000">
            <a:off x="4037505" y="4988010"/>
            <a:ext cx="254158" cy="1272034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19" name="TextBox 19"/>
          <p:cNvSpPr txBox="1"/>
          <p:nvPr/>
        </p:nvSpPr>
        <p:spPr>
          <a:xfrm>
            <a:off x="3528566" y="4674291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Unión Libre </a:t>
            </a:r>
          </a:p>
        </p:txBody>
      </p:sp>
      <p:sp>
        <p:nvSpPr>
          <p:cNvPr id="20" name="AutoShape 20"/>
          <p:cNvSpPr/>
          <p:nvPr/>
        </p:nvSpPr>
        <p:spPr>
          <a:xfrm rot="-5400000">
            <a:off x="8727489" y="1891522"/>
            <a:ext cx="284856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21" name="AutoShape 21"/>
          <p:cNvSpPr/>
          <p:nvPr/>
        </p:nvSpPr>
        <p:spPr>
          <a:xfrm rot="-5400000">
            <a:off x="3844464" y="6849343"/>
            <a:ext cx="180421" cy="769969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22" name="TextBox 22"/>
          <p:cNvSpPr txBox="1"/>
          <p:nvPr/>
        </p:nvSpPr>
        <p:spPr>
          <a:xfrm>
            <a:off x="3549690" y="6246663"/>
            <a:ext cx="4408214" cy="536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Casada</a:t>
            </a:r>
          </a:p>
        </p:txBody>
      </p:sp>
      <p:sp>
        <p:nvSpPr>
          <p:cNvPr id="23" name="Freeform 23"/>
          <p:cNvSpPr/>
          <p:nvPr/>
        </p:nvSpPr>
        <p:spPr>
          <a:xfrm>
            <a:off x="4439474" y="3771900"/>
            <a:ext cx="553274" cy="553274"/>
          </a:xfrm>
          <a:custGeom>
            <a:avLst/>
            <a:gdLst/>
            <a:ahLst/>
            <a:cxnLst/>
            <a:rect l="l" t="t" r="r" b="b"/>
            <a:pathLst>
              <a:path w="553274" h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4" name="Freeform 24"/>
          <p:cNvSpPr/>
          <p:nvPr/>
        </p:nvSpPr>
        <p:spPr>
          <a:xfrm>
            <a:off x="4439474" y="5349648"/>
            <a:ext cx="553274" cy="553274"/>
          </a:xfrm>
          <a:custGeom>
            <a:avLst/>
            <a:gdLst/>
            <a:ahLst/>
            <a:cxnLst/>
            <a:rect l="l" t="t" r="r" b="b"/>
            <a:pathLst>
              <a:path w="553274" h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25" name="Freeform 25"/>
          <p:cNvSpPr/>
          <p:nvPr/>
        </p:nvSpPr>
        <p:spPr>
          <a:xfrm>
            <a:off x="3962400" y="6935112"/>
            <a:ext cx="554594" cy="553274"/>
          </a:xfrm>
          <a:custGeom>
            <a:avLst/>
            <a:gdLst/>
            <a:ahLst/>
            <a:cxnLst/>
            <a:rect l="l" t="t" r="r" b="b"/>
            <a:pathLst>
              <a:path w="553274" h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26" name="TextBox 26"/>
          <p:cNvSpPr txBox="1"/>
          <p:nvPr/>
        </p:nvSpPr>
        <p:spPr>
          <a:xfrm>
            <a:off x="12616149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3801363" y="8933506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4518847" y="3729123"/>
            <a:ext cx="481175" cy="5659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4370653" y="5262505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4370653" y="6795888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370653" y="2124519"/>
            <a:ext cx="777562" cy="581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302206" y="712673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437202" y="9331250"/>
            <a:ext cx="1796585" cy="3981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 dirty="0" err="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Estudiante</a:t>
            </a:r>
            <a:endParaRPr lang="en-US" sz="2086" spc="143" dirty="0">
              <a:solidFill>
                <a:srgbClr val="FFFEFE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252908" y="9331250"/>
            <a:ext cx="1796585" cy="412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Empleada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073616" y="9331250"/>
            <a:ext cx="2076100" cy="412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 dirty="0" err="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Comerciante</a:t>
            </a:r>
            <a:endParaRPr lang="en-US" sz="2086" spc="143" dirty="0">
              <a:solidFill>
                <a:srgbClr val="FFFEFE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982612" y="8928547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982612" y="3203844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982612" y="4378396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982612" y="5345134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982612" y="6267145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982612" y="7080338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982612" y="8004443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13" name="AutoShape 13"/>
          <p:cNvSpPr/>
          <p:nvPr/>
        </p:nvSpPr>
        <p:spPr>
          <a:xfrm rot="-5400000">
            <a:off x="3266925" y="5497736"/>
            <a:ext cx="612713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5" name="AutoShape 15"/>
          <p:cNvSpPr/>
          <p:nvPr/>
        </p:nvSpPr>
        <p:spPr>
          <a:xfrm>
            <a:off x="5013080" y="9201277"/>
            <a:ext cx="10630632" cy="11458"/>
          </a:xfrm>
          <a:prstGeom prst="rect">
            <a:avLst/>
          </a:prstGeom>
          <a:solidFill>
            <a:srgbClr val="191919">
              <a:alpha val="98824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16" name="TextBox 16"/>
          <p:cNvSpPr txBox="1"/>
          <p:nvPr/>
        </p:nvSpPr>
        <p:spPr>
          <a:xfrm>
            <a:off x="5999699" y="2421420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793256" y="2354148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621164" y="2392845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19" name="AutoShape 19"/>
          <p:cNvSpPr/>
          <p:nvPr/>
        </p:nvSpPr>
        <p:spPr>
          <a:xfrm rot="-5400000">
            <a:off x="6095915" y="5489454"/>
            <a:ext cx="6110572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/>
          </a:p>
        </p:txBody>
      </p:sp>
      <p:sp>
        <p:nvSpPr>
          <p:cNvPr id="21" name="AutoShape 21"/>
          <p:cNvSpPr/>
          <p:nvPr/>
        </p:nvSpPr>
        <p:spPr>
          <a:xfrm rot="-5400000">
            <a:off x="8924905" y="5481171"/>
            <a:ext cx="609400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 dirty="0"/>
          </a:p>
        </p:txBody>
      </p:sp>
      <p:sp>
        <p:nvSpPr>
          <p:cNvPr id="22" name="AutoShape 22"/>
          <p:cNvSpPr/>
          <p:nvPr/>
        </p:nvSpPr>
        <p:spPr>
          <a:xfrm rot="-5400000">
            <a:off x="11348746" y="7860780"/>
            <a:ext cx="1246325" cy="1313075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  <p:sp>
        <p:nvSpPr>
          <p:cNvPr id="23" name="AutoShape 21">
            <a:extLst>
              <a:ext uri="{FF2B5EF4-FFF2-40B4-BE49-F238E27FC236}">
                <a16:creationId xmlns:a16="http://schemas.microsoft.com/office/drawing/2014/main" id="{5A7EFD81-EFF0-405C-97BA-0FC0A6478076}"/>
              </a:ext>
            </a:extLst>
          </p:cNvPr>
          <p:cNvSpPr/>
          <p:nvPr/>
        </p:nvSpPr>
        <p:spPr>
          <a:xfrm rot="-5400000">
            <a:off x="11477934" y="5499992"/>
            <a:ext cx="6094007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  <p:txBody>
          <a:bodyPr/>
          <a:lstStyle/>
          <a:p>
            <a:endParaRPr lang="es-MX" dirty="0"/>
          </a:p>
        </p:txBody>
      </p:sp>
      <p:sp>
        <p:nvSpPr>
          <p:cNvPr id="24" name="TextBox 5">
            <a:extLst>
              <a:ext uri="{FF2B5EF4-FFF2-40B4-BE49-F238E27FC236}">
                <a16:creationId xmlns:a16="http://schemas.microsoft.com/office/drawing/2014/main" id="{1AE81C5B-9000-4584-8856-F1C9F0837B14}"/>
              </a:ext>
            </a:extLst>
          </p:cNvPr>
          <p:cNvSpPr txBox="1"/>
          <p:nvPr/>
        </p:nvSpPr>
        <p:spPr>
          <a:xfrm>
            <a:off x="13580433" y="9368121"/>
            <a:ext cx="2076100" cy="412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Ama de casa</a:t>
            </a:r>
          </a:p>
        </p:txBody>
      </p:sp>
      <p:sp>
        <p:nvSpPr>
          <p:cNvPr id="25" name="TextBox 18">
            <a:extLst>
              <a:ext uri="{FF2B5EF4-FFF2-40B4-BE49-F238E27FC236}">
                <a16:creationId xmlns:a16="http://schemas.microsoft.com/office/drawing/2014/main" id="{CAC371D8-88F6-489D-879E-340FDBA38618}"/>
              </a:ext>
            </a:extLst>
          </p:cNvPr>
          <p:cNvSpPr txBox="1"/>
          <p:nvPr/>
        </p:nvSpPr>
        <p:spPr>
          <a:xfrm>
            <a:off x="14174192" y="2392845"/>
            <a:ext cx="701489" cy="459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id="26" name="AutoShape 22">
            <a:extLst>
              <a:ext uri="{FF2B5EF4-FFF2-40B4-BE49-F238E27FC236}">
                <a16:creationId xmlns:a16="http://schemas.microsoft.com/office/drawing/2014/main" id="{A54D55CB-4E38-4E93-902D-8A39CE693E68}"/>
              </a:ext>
            </a:extLst>
          </p:cNvPr>
          <p:cNvSpPr/>
          <p:nvPr/>
        </p:nvSpPr>
        <p:spPr>
          <a:xfrm rot="-5400000">
            <a:off x="13909044" y="7884919"/>
            <a:ext cx="1231784" cy="1273174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76143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4267200" y="1688539"/>
            <a:ext cx="9378015" cy="8063542"/>
            <a:chOff x="1215614" y="-1"/>
            <a:chExt cx="12504020" cy="10751389"/>
          </a:xfrm>
        </p:grpSpPr>
        <p:sp>
          <p:nvSpPr>
            <p:cNvPr id="4" name="AutoShape 4"/>
            <p:cNvSpPr/>
            <p:nvPr/>
          </p:nvSpPr>
          <p:spPr>
            <a:xfrm rot="16200000">
              <a:off x="7057978" y="-4200559"/>
              <a:ext cx="1327647" cy="11995662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AutoShape 5"/>
            <p:cNvSpPr/>
            <p:nvPr/>
          </p:nvSpPr>
          <p:spPr>
            <a:xfrm rot="-5400000">
              <a:off x="7127717" y="-2166306"/>
              <a:ext cx="1327647" cy="11856186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6" name="AutoShape 6"/>
            <p:cNvSpPr/>
            <p:nvPr/>
          </p:nvSpPr>
          <p:spPr>
            <a:xfrm rot="-5400000">
              <a:off x="7057979" y="-168826"/>
              <a:ext cx="1327647" cy="11995662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7" name="AutoShape 7"/>
            <p:cNvSpPr/>
            <p:nvPr/>
          </p:nvSpPr>
          <p:spPr>
            <a:xfrm rot="16200000">
              <a:off x="7057978" y="1901159"/>
              <a:ext cx="1327647" cy="11995663"/>
            </a:xfrm>
            <a:prstGeom prst="rect">
              <a:avLst/>
            </a:prstGeom>
            <a:solidFill>
              <a:srgbClr val="D3BABD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9" name="AutoShape 9"/>
            <p:cNvSpPr/>
            <p:nvPr/>
          </p:nvSpPr>
          <p:spPr>
            <a:xfrm rot="16200000">
              <a:off x="1569764" y="1287655"/>
              <a:ext cx="1327647" cy="1019231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10" name="AutoShape 10"/>
            <p:cNvSpPr/>
            <p:nvPr/>
          </p:nvSpPr>
          <p:spPr>
            <a:xfrm rot="16200000">
              <a:off x="2458892" y="2407338"/>
              <a:ext cx="1327647" cy="2737341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12" name="AutoShape 12"/>
            <p:cNvSpPr/>
            <p:nvPr/>
          </p:nvSpPr>
          <p:spPr>
            <a:xfrm rot="5400000">
              <a:off x="-2952441" y="4610652"/>
              <a:ext cx="9347209" cy="125904"/>
            </a:xfrm>
            <a:prstGeom prst="rect">
              <a:avLst/>
            </a:prstGeom>
            <a:solidFill>
              <a:srgbClr val="FFFEFE">
                <a:alpha val="98824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3" name="AutoShape 13"/>
            <p:cNvSpPr/>
            <p:nvPr/>
          </p:nvSpPr>
          <p:spPr>
            <a:xfrm>
              <a:off x="1723971" y="9395845"/>
              <a:ext cx="11995662" cy="54191"/>
            </a:xfrm>
            <a:prstGeom prst="rect">
              <a:avLst/>
            </a:prstGeom>
            <a:solidFill>
              <a:srgbClr val="FFFEFE">
                <a:alpha val="98824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641532" y="1435095"/>
              <a:ext cx="6275501" cy="6100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134"/>
                </a:lnSpc>
              </a:pPr>
              <a:r>
                <a:rPr lang="en-US" sz="2475" spc="170" dirty="0" err="1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Licenciatura</a:t>
              </a:r>
              <a:endParaRPr lang="en-US" sz="2475" spc="170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6325441" y="3213723"/>
              <a:ext cx="3313873" cy="62316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134"/>
                </a:lnSpc>
              </a:pPr>
              <a:r>
                <a:rPr lang="en-US" sz="2475" spc="170" dirty="0" err="1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Preparatoria</a:t>
              </a:r>
              <a:endParaRPr lang="en-US" sz="2475" spc="170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4844626" y="5360906"/>
              <a:ext cx="6275501" cy="6160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134"/>
                </a:lnSpc>
              </a:pPr>
              <a:r>
                <a:rPr lang="en-US" sz="2475" spc="170" dirty="0" err="1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Secundaria</a:t>
              </a:r>
              <a:endParaRPr lang="en-US" sz="2475" spc="170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989025" y="7440787"/>
              <a:ext cx="6275501" cy="6344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07"/>
                </a:lnSpc>
              </a:pPr>
              <a:r>
                <a:rPr lang="en-US" sz="2519" spc="173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Primaria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1215614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3018293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4829913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6641532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8453152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8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0264771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2076391" y="10083852"/>
              <a:ext cx="1106932" cy="66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288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12</a:t>
              </a: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id="{0AA463C5-7658-716E-FEEB-55DFB89EED2D}"/>
                </a:ext>
              </a:extLst>
            </p:cNvPr>
            <p:cNvSpPr/>
            <p:nvPr/>
          </p:nvSpPr>
          <p:spPr>
            <a:xfrm rot="16200000">
              <a:off x="1582307" y="7465788"/>
              <a:ext cx="1391519" cy="930272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15114" y="9715876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SAN JOSÉ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199572" y="9707726"/>
            <a:ext cx="2932859" cy="3422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28"/>
              </a:lnSpc>
            </a:pPr>
            <a:r>
              <a:rPr lang="en-US" sz="1948" spc="25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MAXTHÁ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766969" y="9695955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LA SABINITA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436100" y="9725401"/>
            <a:ext cx="2932859" cy="3163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28"/>
              </a:lnSpc>
            </a:pPr>
            <a:r>
              <a:rPr lang="en-US" sz="1877" spc="244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MAMITHÍ</a:t>
            </a:r>
          </a:p>
        </p:txBody>
      </p:sp>
      <p:sp>
        <p:nvSpPr>
          <p:cNvPr id="6" name="Freeform 6"/>
          <p:cNvSpPr/>
          <p:nvPr/>
        </p:nvSpPr>
        <p:spPr>
          <a:xfrm>
            <a:off x="6993970" y="150758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7" name="Freeform 7"/>
          <p:cNvSpPr/>
          <p:nvPr/>
        </p:nvSpPr>
        <p:spPr>
          <a:xfrm>
            <a:off x="6993970" y="2119834"/>
            <a:ext cx="345621" cy="434046"/>
          </a:xfrm>
          <a:custGeom>
            <a:avLst/>
            <a:gdLst/>
            <a:ahLst/>
            <a:cxnLst/>
            <a:rect l="l" t="t" r="r" b="b"/>
            <a:pathLst>
              <a:path w="345621" h="434046">
                <a:moveTo>
                  <a:pt x="0" y="0"/>
                </a:moveTo>
                <a:lnTo>
                  <a:pt x="345621" y="0"/>
                </a:lnTo>
                <a:lnTo>
                  <a:pt x="345621" y="434045"/>
                </a:lnTo>
                <a:lnTo>
                  <a:pt x="0" y="43404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41056" r="-476708" b="-218164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8" name="Freeform 8"/>
          <p:cNvSpPr/>
          <p:nvPr/>
        </p:nvSpPr>
        <p:spPr>
          <a:xfrm>
            <a:off x="4202958" y="150758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9" name="Freeform 9"/>
          <p:cNvSpPr/>
          <p:nvPr/>
        </p:nvSpPr>
        <p:spPr>
          <a:xfrm>
            <a:off x="4202958" y="1942442"/>
            <a:ext cx="387058" cy="629205"/>
          </a:xfrm>
          <a:custGeom>
            <a:avLst/>
            <a:gdLst/>
            <a:ahLst/>
            <a:cxnLst/>
            <a:rect l="l" t="t" r="r" b="b"/>
            <a:pathLst>
              <a:path w="387058" h="629205">
                <a:moveTo>
                  <a:pt x="0" y="0"/>
                </a:moveTo>
                <a:lnTo>
                  <a:pt x="387058" y="0"/>
                </a:lnTo>
                <a:lnTo>
                  <a:pt x="387058" y="629204"/>
                </a:lnTo>
                <a:lnTo>
                  <a:pt x="0" y="62920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69112" r="-414968" b="-147673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0" name="Freeform 10"/>
          <p:cNvSpPr/>
          <p:nvPr/>
        </p:nvSpPr>
        <p:spPr>
          <a:xfrm>
            <a:off x="9926829" y="1614186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>
          <a:xfrm>
            <a:off x="9926829" y="2269611"/>
            <a:ext cx="384623" cy="479703"/>
          </a:xfrm>
          <a:custGeom>
            <a:avLst/>
            <a:gdLst/>
            <a:ahLst/>
            <a:cxnLst/>
            <a:rect l="l" t="t" r="r" b="b"/>
            <a:pathLst>
              <a:path w="384623" h="479703">
                <a:moveTo>
                  <a:pt x="0" y="0"/>
                </a:moveTo>
                <a:lnTo>
                  <a:pt x="384623" y="0"/>
                </a:lnTo>
                <a:lnTo>
                  <a:pt x="384623" y="479703"/>
                </a:lnTo>
                <a:lnTo>
                  <a:pt x="0" y="4797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36631" r="-418229" b="-178881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2" name="Freeform 12"/>
          <p:cNvSpPr/>
          <p:nvPr/>
        </p:nvSpPr>
        <p:spPr>
          <a:xfrm>
            <a:off x="12598268" y="1512497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6" y="0"/>
                </a:lnTo>
                <a:lnTo>
                  <a:pt x="1993226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3" name="Freeform 13"/>
          <p:cNvSpPr/>
          <p:nvPr/>
        </p:nvSpPr>
        <p:spPr>
          <a:xfrm>
            <a:off x="12598268" y="1975745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4" name="TextBox 14"/>
          <p:cNvSpPr txBox="1"/>
          <p:nvPr/>
        </p:nvSpPr>
        <p:spPr>
          <a:xfrm>
            <a:off x="5261612" y="6779110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DANDHÓ</a:t>
            </a:r>
          </a:p>
        </p:txBody>
      </p:sp>
      <p:sp>
        <p:nvSpPr>
          <p:cNvPr id="15" name="Freeform 15"/>
          <p:cNvSpPr/>
          <p:nvPr/>
        </p:nvSpPr>
        <p:spPr>
          <a:xfrm>
            <a:off x="3044569" y="470120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6" name="Freeform 16"/>
          <p:cNvSpPr/>
          <p:nvPr/>
        </p:nvSpPr>
        <p:spPr>
          <a:xfrm>
            <a:off x="3044569" y="5164453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17" name="Freeform 17"/>
          <p:cNvSpPr/>
          <p:nvPr/>
        </p:nvSpPr>
        <p:spPr>
          <a:xfrm>
            <a:off x="5731428" y="4701205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6"/>
                </a:lnTo>
                <a:lnTo>
                  <a:pt x="0" y="19932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18" name="Freeform 18"/>
          <p:cNvSpPr/>
          <p:nvPr/>
        </p:nvSpPr>
        <p:spPr>
          <a:xfrm>
            <a:off x="5731428" y="5164453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19" name="Group 19"/>
          <p:cNvGrpSpPr/>
          <p:nvPr/>
        </p:nvGrpSpPr>
        <p:grpSpPr>
          <a:xfrm>
            <a:off x="7636205" y="4713815"/>
            <a:ext cx="5599790" cy="2545353"/>
            <a:chOff x="0" y="0"/>
            <a:chExt cx="7466387" cy="3393804"/>
          </a:xfrm>
        </p:grpSpPr>
        <p:sp>
          <p:nvSpPr>
            <p:cNvPr id="20" name="TextBox 20"/>
            <p:cNvSpPr txBox="1"/>
            <p:nvPr/>
          </p:nvSpPr>
          <p:spPr>
            <a:xfrm>
              <a:off x="0" y="2922001"/>
              <a:ext cx="3910479" cy="4718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SABINA GRANDE</a:t>
              </a:r>
            </a:p>
          </p:txBody>
        </p:sp>
        <p:sp>
          <p:nvSpPr>
            <p:cNvPr id="21" name="Freeform 21"/>
            <p:cNvSpPr/>
            <p:nvPr/>
          </p:nvSpPr>
          <p:spPr>
            <a:xfrm>
              <a:off x="484287" y="135587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6" y="0"/>
                  </a:lnTo>
                  <a:lnTo>
                    <a:pt x="2657636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484287" y="753250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040356" y="1130872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3555908" y="2922001"/>
              <a:ext cx="3910479" cy="47180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28"/>
                </a:lnSpc>
              </a:pPr>
              <a:r>
                <a:rPr lang="en-US" sz="2091" spc="27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EL ASTILLERO</a:t>
              </a:r>
            </a:p>
          </p:txBody>
        </p:sp>
        <p:sp>
          <p:nvSpPr>
            <p:cNvPr id="25" name="Freeform 25"/>
            <p:cNvSpPr/>
            <p:nvPr/>
          </p:nvSpPr>
          <p:spPr>
            <a:xfrm>
              <a:off x="4182330" y="0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4182330" y="617664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3" y="0"/>
                  </a:lnTo>
                  <a:lnTo>
                    <a:pt x="422413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738399" y="995286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</p:grpSp>
      <p:sp>
        <p:nvSpPr>
          <p:cNvPr id="28" name="Freeform 28"/>
          <p:cNvSpPr/>
          <p:nvPr/>
        </p:nvSpPr>
        <p:spPr>
          <a:xfrm>
            <a:off x="10846800" y="7665239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29" name="Freeform 29"/>
          <p:cNvSpPr/>
          <p:nvPr/>
        </p:nvSpPr>
        <p:spPr>
          <a:xfrm>
            <a:off x="10846800" y="8128487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0" name="Freeform 30"/>
          <p:cNvSpPr/>
          <p:nvPr/>
        </p:nvSpPr>
        <p:spPr>
          <a:xfrm>
            <a:off x="8236785" y="7636892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6" y="0"/>
                </a:lnTo>
                <a:lnTo>
                  <a:pt x="1993226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1" name="Freeform 31"/>
          <p:cNvSpPr/>
          <p:nvPr/>
        </p:nvSpPr>
        <p:spPr>
          <a:xfrm>
            <a:off x="8236785" y="8100140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2" name="Freeform 32"/>
          <p:cNvSpPr/>
          <p:nvPr/>
        </p:nvSpPr>
        <p:spPr>
          <a:xfrm>
            <a:off x="5527541" y="7636892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6" y="0"/>
                </a:lnTo>
                <a:lnTo>
                  <a:pt x="1993226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3" name="Freeform 33"/>
          <p:cNvSpPr/>
          <p:nvPr/>
        </p:nvSpPr>
        <p:spPr>
          <a:xfrm>
            <a:off x="5527541" y="8100140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09" y="0"/>
                </a:lnTo>
                <a:lnTo>
                  <a:pt x="316809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34" name="Freeform 34"/>
          <p:cNvSpPr/>
          <p:nvPr/>
        </p:nvSpPr>
        <p:spPr>
          <a:xfrm>
            <a:off x="2994817" y="7636892"/>
            <a:ext cx="1993227" cy="1993227"/>
          </a:xfrm>
          <a:custGeom>
            <a:avLst/>
            <a:gdLst/>
            <a:ahLst/>
            <a:cxnLst/>
            <a:rect l="l" t="t" r="r" b="b"/>
            <a:pathLst>
              <a:path w="1993227" h="1993227">
                <a:moveTo>
                  <a:pt x="0" y="0"/>
                </a:moveTo>
                <a:lnTo>
                  <a:pt x="1993227" y="0"/>
                </a:lnTo>
                <a:lnTo>
                  <a:pt x="1993227" y="1993227"/>
                </a:lnTo>
                <a:lnTo>
                  <a:pt x="0" y="19932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MX" dirty="0"/>
          </a:p>
        </p:txBody>
      </p:sp>
      <p:sp>
        <p:nvSpPr>
          <p:cNvPr id="35" name="Freeform 35"/>
          <p:cNvSpPr/>
          <p:nvPr/>
        </p:nvSpPr>
        <p:spPr>
          <a:xfrm>
            <a:off x="2994817" y="8100140"/>
            <a:ext cx="316809" cy="419095"/>
          </a:xfrm>
          <a:custGeom>
            <a:avLst/>
            <a:gdLst/>
            <a:ahLst/>
            <a:cxnLst/>
            <a:rect l="l" t="t" r="r" b="b"/>
            <a:pathLst>
              <a:path w="316809" h="419095">
                <a:moveTo>
                  <a:pt x="0" y="0"/>
                </a:moveTo>
                <a:lnTo>
                  <a:pt x="316810" y="0"/>
                </a:lnTo>
                <a:lnTo>
                  <a:pt x="316810" y="419095"/>
                </a:lnTo>
                <a:lnTo>
                  <a:pt x="0" y="4190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110535" r="-529156" b="-265067"/>
            </a:stretch>
          </a:blipFill>
        </p:spPr>
        <p:txBody>
          <a:bodyPr/>
          <a:lstStyle/>
          <a:p>
            <a:endParaRPr lang="es-MX"/>
          </a:p>
        </p:txBody>
      </p:sp>
      <p:grpSp>
        <p:nvGrpSpPr>
          <p:cNvPr id="36" name="Group 36"/>
          <p:cNvGrpSpPr/>
          <p:nvPr/>
        </p:nvGrpSpPr>
        <p:grpSpPr>
          <a:xfrm>
            <a:off x="12840027" y="7636892"/>
            <a:ext cx="2932859" cy="2424822"/>
            <a:chOff x="0" y="0"/>
            <a:chExt cx="3910479" cy="3233096"/>
          </a:xfrm>
        </p:grpSpPr>
        <p:sp>
          <p:nvSpPr>
            <p:cNvPr id="37" name="TextBox 37"/>
            <p:cNvSpPr txBox="1"/>
            <p:nvPr/>
          </p:nvSpPr>
          <p:spPr>
            <a:xfrm>
              <a:off x="0" y="2823940"/>
              <a:ext cx="3910479" cy="4091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BONDOJITO</a:t>
              </a:r>
            </a:p>
          </p:txBody>
        </p:sp>
        <p:sp>
          <p:nvSpPr>
            <p:cNvPr id="38" name="Freeform 38"/>
            <p:cNvSpPr/>
            <p:nvPr/>
          </p:nvSpPr>
          <p:spPr>
            <a:xfrm>
              <a:off x="626422" y="0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626422" y="617664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1182490" y="995286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</p:grpSp>
      <p:sp>
        <p:nvSpPr>
          <p:cNvPr id="41" name="TextBox 41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6524154" y="3793781"/>
            <a:ext cx="2932859" cy="340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DANZIBOJAY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7411022" y="223738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3733142" y="3793781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HUICHAPAN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620010" y="223738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457013" y="3900382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PEDREGOSO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0343881" y="2343982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2123944" y="3798692"/>
            <a:ext cx="2932859" cy="340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EL CALVARIO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3015320" y="2242293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470600" y="6779110"/>
            <a:ext cx="2932859" cy="365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28"/>
              </a:lnSpc>
            </a:pPr>
            <a:r>
              <a:rPr lang="en-US" sz="2091" spc="271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MANEY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3461621" y="543100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6148480" y="5431001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1263852" y="8395035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8653836" y="8366688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5944592" y="8365965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b="1" spc="395" dirty="0">
                <a:solidFill>
                  <a:srgbClr val="FFFFFF"/>
                </a:solidFill>
                <a:latin typeface="Aileron Bold"/>
                <a:ea typeface="Aileron Bold"/>
                <a:cs typeface="Aileron Bold"/>
                <a:sym typeface="Aileron Bold"/>
              </a:rPr>
              <a:t>0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3411869" y="8366688"/>
            <a:ext cx="1159123" cy="503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58"/>
              </a:lnSpc>
            </a:pPr>
            <a:r>
              <a:rPr lang="en-US" sz="3042" spc="395" dirty="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grpSp>
        <p:nvGrpSpPr>
          <p:cNvPr id="57" name="Group 57"/>
          <p:cNvGrpSpPr/>
          <p:nvPr/>
        </p:nvGrpSpPr>
        <p:grpSpPr>
          <a:xfrm>
            <a:off x="12840027" y="4774082"/>
            <a:ext cx="2932859" cy="2424821"/>
            <a:chOff x="0" y="0"/>
            <a:chExt cx="3910479" cy="3233095"/>
          </a:xfrm>
        </p:grpSpPr>
        <p:sp>
          <p:nvSpPr>
            <p:cNvPr id="58" name="TextBox 58"/>
            <p:cNvSpPr txBox="1"/>
            <p:nvPr/>
          </p:nvSpPr>
          <p:spPr>
            <a:xfrm>
              <a:off x="0" y="2823940"/>
              <a:ext cx="3910479" cy="4091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628"/>
                </a:lnSpc>
              </a:pPr>
              <a:r>
                <a:rPr lang="en-US" sz="1877" spc="24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VITEJHÉ</a:t>
              </a:r>
            </a:p>
          </p:txBody>
        </p:sp>
        <p:sp>
          <p:nvSpPr>
            <p:cNvPr id="59" name="Freeform 59"/>
            <p:cNvSpPr/>
            <p:nvPr/>
          </p:nvSpPr>
          <p:spPr>
            <a:xfrm>
              <a:off x="626422" y="0"/>
              <a:ext cx="2657635" cy="2657635"/>
            </a:xfrm>
            <a:custGeom>
              <a:avLst/>
              <a:gdLst/>
              <a:ahLst/>
              <a:cxnLst/>
              <a:rect l="l" t="t" r="r" b="b"/>
              <a:pathLst>
                <a:path w="2657635" h="2657635">
                  <a:moveTo>
                    <a:pt x="0" y="0"/>
                  </a:moveTo>
                  <a:lnTo>
                    <a:pt x="2657635" y="0"/>
                  </a:lnTo>
                  <a:lnTo>
                    <a:pt x="2657635" y="2657635"/>
                  </a:lnTo>
                  <a:lnTo>
                    <a:pt x="0" y="26576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626422" y="617664"/>
              <a:ext cx="422413" cy="558793"/>
            </a:xfrm>
            <a:custGeom>
              <a:avLst/>
              <a:gdLst/>
              <a:ahLst/>
              <a:cxnLst/>
              <a:rect l="l" t="t" r="r" b="b"/>
              <a:pathLst>
                <a:path w="422413" h="558793">
                  <a:moveTo>
                    <a:pt x="0" y="0"/>
                  </a:moveTo>
                  <a:lnTo>
                    <a:pt x="422412" y="0"/>
                  </a:lnTo>
                  <a:lnTo>
                    <a:pt x="422412" y="558793"/>
                  </a:lnTo>
                  <a:lnTo>
                    <a:pt x="0" y="5587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110535" r="-529156" b="-265067"/>
              </a:stretch>
            </a:blipFill>
          </p:spPr>
          <p:txBody>
            <a:bodyPr/>
            <a:lstStyle/>
            <a:p>
              <a:endParaRPr lang="es-MX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1182490" y="995286"/>
              <a:ext cx="1545498" cy="6759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258"/>
                </a:lnSpc>
              </a:pPr>
              <a:r>
                <a:rPr lang="en-US" sz="3042" spc="395" dirty="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9193CDAC-DE21-4595-B01C-80F5CECA6D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0630460"/>
              </p:ext>
            </p:extLst>
          </p:nvPr>
        </p:nvGraphicFramePr>
        <p:xfrm>
          <a:off x="2895600" y="571500"/>
          <a:ext cx="12877800" cy="924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CANALIZACIÓN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3689321" y="1397499"/>
            <a:ext cx="9492939" cy="8562838"/>
            <a:chOff x="0" y="-95250"/>
            <a:chExt cx="12657252" cy="11417116"/>
          </a:xfrm>
        </p:grpSpPr>
        <p:sp>
          <p:nvSpPr>
            <p:cNvPr id="4" name="TextBox 4"/>
            <p:cNvSpPr txBox="1"/>
            <p:nvPr/>
          </p:nvSpPr>
          <p:spPr>
            <a:xfrm>
              <a:off x="2151521" y="10365113"/>
              <a:ext cx="2657375" cy="9567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Módulo PAIMEF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6316303" y="10422263"/>
              <a:ext cx="2657375" cy="7976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 dirty="0" err="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Juez</a:t>
              </a:r>
              <a:r>
                <a:rPr lang="en-US" sz="2378" spc="164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 </a:t>
              </a:r>
              <a:r>
                <a:rPr lang="en-US" sz="2378" spc="164" dirty="0" err="1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Conciliador</a:t>
              </a:r>
              <a:endParaRPr lang="en-US" sz="2378" spc="164" dirty="0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9652975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953838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6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2738662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207697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4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5608764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6844476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8248725"/>
              <a:ext cx="1037590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</a:p>
          </p:txBody>
        </p:sp>
        <p:sp>
          <p:nvSpPr>
            <p:cNvPr id="13" name="AutoShape 13"/>
            <p:cNvSpPr/>
            <p:nvPr/>
          </p:nvSpPr>
          <p:spPr>
            <a:xfrm rot="-5400000">
              <a:off x="-1031429" y="4582225"/>
              <a:ext cx="9008478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954015" y="-22393"/>
              <a:ext cx="1037591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126196" y="-22393"/>
              <a:ext cx="1037591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18" name="AutoShape 18"/>
            <p:cNvSpPr/>
            <p:nvPr/>
          </p:nvSpPr>
          <p:spPr>
            <a:xfrm rot="-5400000">
              <a:off x="3153337" y="4569639"/>
              <a:ext cx="8983307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0" name="AutoShape 20"/>
            <p:cNvSpPr/>
            <p:nvPr/>
          </p:nvSpPr>
          <p:spPr>
            <a:xfrm rot="-5400000">
              <a:off x="6628181" y="4497499"/>
              <a:ext cx="8839026" cy="1942203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0528899" y="-95250"/>
              <a:ext cx="1037591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9438136" y="10422263"/>
              <a:ext cx="3219116" cy="7976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Otras </a:t>
              </a:r>
            </a:p>
            <a:p>
              <a:pPr algn="ctr">
                <a:lnSpc>
                  <a:spcPts val="2307"/>
                </a:lnSpc>
              </a:pPr>
              <a:r>
                <a:rPr lang="en-US" sz="2378" spc="164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Instituciones</a:t>
              </a:r>
            </a:p>
          </p:txBody>
        </p:sp>
      </p:grpSp>
      <p:sp>
        <p:nvSpPr>
          <p:cNvPr id="14" name="AutoShape 22">
            <a:extLst>
              <a:ext uri="{FF2B5EF4-FFF2-40B4-BE49-F238E27FC236}">
                <a16:creationId xmlns:a16="http://schemas.microsoft.com/office/drawing/2014/main" id="{D4A51FBF-5326-285E-9959-988D11517781}"/>
              </a:ext>
            </a:extLst>
          </p:cNvPr>
          <p:cNvSpPr/>
          <p:nvPr/>
        </p:nvSpPr>
        <p:spPr>
          <a:xfrm rot="16200000">
            <a:off x="11351929" y="7533533"/>
            <a:ext cx="1246325" cy="1456652"/>
          </a:xfrm>
          <a:prstGeom prst="rect">
            <a:avLst/>
          </a:prstGeom>
          <a:solidFill>
            <a:srgbClr val="6B0834"/>
          </a:solidFill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38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75054" y="314319"/>
            <a:ext cx="13737891" cy="927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5052153" y="1483592"/>
            <a:ext cx="7638546" cy="8515081"/>
            <a:chOff x="0" y="-104431"/>
            <a:chExt cx="10184728" cy="11353440"/>
          </a:xfrm>
        </p:grpSpPr>
        <p:sp>
          <p:nvSpPr>
            <p:cNvPr id="4" name="TextBox 4"/>
            <p:cNvSpPr txBox="1"/>
            <p:nvPr/>
          </p:nvSpPr>
          <p:spPr>
            <a:xfrm>
              <a:off x="0" y="9580118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0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880981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30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2665805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25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4134840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20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5535907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15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6771619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10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8175868"/>
              <a:ext cx="1185327" cy="6635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457866" y="10292256"/>
              <a:ext cx="3035746" cy="95675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ASESORÍA 1ER VEZ </a:t>
              </a:r>
            </a:p>
          </p:txBody>
        </p:sp>
        <p:sp>
          <p:nvSpPr>
            <p:cNvPr id="12" name="AutoShape 12"/>
            <p:cNvSpPr/>
            <p:nvPr/>
          </p:nvSpPr>
          <p:spPr>
            <a:xfrm rot="-5400000">
              <a:off x="-536952" y="4371098"/>
              <a:ext cx="9008478" cy="2218744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3" name="AutoShape 13"/>
            <p:cNvSpPr/>
            <p:nvPr/>
          </p:nvSpPr>
          <p:spPr>
            <a:xfrm rot="16200000">
              <a:off x="3281296" y="8191437"/>
              <a:ext cx="1384877" cy="215132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3374623" y="-104431"/>
              <a:ext cx="1185327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5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5712159" y="10292256"/>
              <a:ext cx="4472569" cy="479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01"/>
                </a:lnSpc>
              </a:pPr>
              <a:r>
                <a:rPr lang="en-US" sz="2378" spc="4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SEGUIMIENTO</a:t>
              </a:r>
            </a:p>
          </p:txBody>
        </p:sp>
        <p:sp>
          <p:nvSpPr>
            <p:cNvPr id="16" name="AutoShape 16"/>
            <p:cNvSpPr/>
            <p:nvPr/>
          </p:nvSpPr>
          <p:spPr>
            <a:xfrm rot="-5400000">
              <a:off x="3350245" y="4371098"/>
              <a:ext cx="9008478" cy="2218744"/>
            </a:xfrm>
            <a:prstGeom prst="rect">
              <a:avLst/>
            </a:prstGeom>
            <a:solidFill>
              <a:srgbClr val="9C617B">
                <a:alpha val="22745"/>
              </a:srgbClr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7" name="AutoShape 17"/>
            <p:cNvSpPr/>
            <p:nvPr/>
          </p:nvSpPr>
          <p:spPr>
            <a:xfrm rot="16200000">
              <a:off x="6113452" y="7168016"/>
              <a:ext cx="3482064" cy="2151323"/>
            </a:xfrm>
            <a:prstGeom prst="rect">
              <a:avLst/>
            </a:prstGeom>
            <a:solidFill>
              <a:srgbClr val="6B0834"/>
            </a:solidFill>
          </p:spPr>
          <p:txBody>
            <a:bodyPr/>
            <a:lstStyle/>
            <a:p>
              <a:endParaRPr lang="es-MX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355780" y="-95250"/>
              <a:ext cx="1185327" cy="677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9"/>
                </a:lnSpc>
              </a:pPr>
              <a:r>
                <a:rPr lang="en-US" sz="2868" spc="28" dirty="0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13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157</Words>
  <Application>Microsoft Office PowerPoint</Application>
  <PresentationFormat>Personalizado</PresentationFormat>
  <Paragraphs>125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Aileron Bold</vt:lpstr>
      <vt:lpstr>League Spartan</vt:lpstr>
      <vt:lpstr>Arial</vt:lpstr>
      <vt:lpstr>Aileron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ESTADISTICAS DE FEBRERO </dc:title>
  <cp:lastModifiedBy>Instituto Municipal para el Desarrollo de las Mujeres</cp:lastModifiedBy>
  <cp:revision>15</cp:revision>
  <dcterms:created xsi:type="dcterms:W3CDTF">2006-08-16T00:00:00Z</dcterms:created>
  <dcterms:modified xsi:type="dcterms:W3CDTF">2026-01-20T20:21:23Z</dcterms:modified>
  <dc:identifier>DAGkt7iVEPg</dc:identifier>
</cp:coreProperties>
</file>